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6" r:id="rId1"/>
  </p:sldMasterIdLst>
  <p:notesMasterIdLst>
    <p:notesMasterId r:id="rId24"/>
  </p:notesMasterIdLst>
  <p:sldIdLst>
    <p:sldId id="256" r:id="rId2"/>
    <p:sldId id="278" r:id="rId3"/>
    <p:sldId id="277" r:id="rId4"/>
    <p:sldId id="284" r:id="rId5"/>
    <p:sldId id="276" r:id="rId6"/>
    <p:sldId id="294" r:id="rId7"/>
    <p:sldId id="293" r:id="rId8"/>
    <p:sldId id="279" r:id="rId9"/>
    <p:sldId id="266" r:id="rId10"/>
    <p:sldId id="285" r:id="rId11"/>
    <p:sldId id="286" r:id="rId12"/>
    <p:sldId id="287" r:id="rId13"/>
    <p:sldId id="281" r:id="rId14"/>
    <p:sldId id="288" r:id="rId15"/>
    <p:sldId id="267" r:id="rId16"/>
    <p:sldId id="275" r:id="rId17"/>
    <p:sldId id="291" r:id="rId18"/>
    <p:sldId id="272" r:id="rId19"/>
    <p:sldId id="273" r:id="rId20"/>
    <p:sldId id="292" r:id="rId21"/>
    <p:sldId id="274" r:id="rId22"/>
    <p:sldId id="29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2"/>
    <p:restoredTop sz="86721"/>
  </p:normalViewPr>
  <p:slideViewPr>
    <p:cSldViewPr snapToGrid="0" snapToObjects="1">
      <p:cViewPr varScale="1">
        <p:scale>
          <a:sx n="96" d="100"/>
          <a:sy n="96" d="100"/>
        </p:scale>
        <p:origin x="1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0DFF2-9210-1045-A976-5E7CD59987F3}" type="datetimeFigureOut">
              <a:rPr lang="en-US" smtClean="0"/>
              <a:t>1/25/18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A4927-5C89-5B4A-905F-251089C36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43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baseline="0" dirty="0" smtClean="0"/>
              <a:t>main driving factors behind the cost of tuition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A4927-5C89-5B4A-905F-251089C366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61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-which types</a:t>
            </a:r>
            <a:r>
              <a:rPr lang="en-US" baseline="0" dirty="0" smtClean="0"/>
              <a:t> of schools were well predicted? What </a:t>
            </a:r>
            <a:r>
              <a:rPr lang="en-US" baseline="0" dirty="0" err="1" smtClean="0"/>
              <a:t>wasn</a:t>
            </a:r>
            <a:r>
              <a:rPr lang="fr-FR" baseline="0" dirty="0" smtClean="0"/>
              <a:t>’</a:t>
            </a:r>
            <a:r>
              <a:rPr lang="en-US" baseline="0" dirty="0" smtClean="0"/>
              <a:t>t?</a:t>
            </a:r>
          </a:p>
          <a:p>
            <a:r>
              <a:rPr lang="en-US" baseline="0" dirty="0" smtClean="0"/>
              <a:t>-color coded, </a:t>
            </a:r>
            <a:r>
              <a:rPr lang="en-US" baseline="0" dirty="0" err="1" smtClean="0"/>
              <a:t>couldn</a:t>
            </a:r>
            <a:r>
              <a:rPr lang="fr-FR" baseline="0" dirty="0" smtClean="0"/>
              <a:t>’</a:t>
            </a:r>
            <a:r>
              <a:rPr lang="en-US" baseline="0" dirty="0" smtClean="0"/>
              <a:t>t find anything, except for…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A4927-5C89-5B4A-905F-251089C366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63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Color coded residuals by admission rate. </a:t>
            </a:r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Outliers are NON exclusive schools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A4927-5C89-5B4A-905F-251089C366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52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-Religious</a:t>
            </a:r>
            <a:r>
              <a:rPr lang="en-US" baseline="0" dirty="0"/>
              <a:t> schools with low number of students</a:t>
            </a:r>
            <a:endParaRPr lang="en-US" dirty="0"/>
          </a:p>
          <a:p>
            <a:endParaRPr lang="en-US" dirty="0"/>
          </a:p>
          <a:p>
            <a:r>
              <a:rPr lang="en-US" dirty="0"/>
              <a:t>As you can see, a</a:t>
            </a:r>
            <a:r>
              <a:rPr lang="en-US" baseline="0" dirty="0"/>
              <a:t> large proportion of these are religious schools, which probably don’t adhere to the traditional structure of a university, as they have an extremely small amount of students.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A4927-5C89-5B4A-905F-251089C366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81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Political</a:t>
            </a:r>
            <a:r>
              <a:rPr lang="en-US" baseline="0" dirty="0" smtClean="0"/>
              <a:t> landscape - loan limits &amp; limited funding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Recursive effect – compare to costs of similar colleges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Data over time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Better way of filling </a:t>
            </a:r>
            <a:r>
              <a:rPr lang="en-US" baseline="0" dirty="0" err="1" smtClean="0"/>
              <a:t>NaNs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A4927-5C89-5B4A-905F-251089C366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8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A4927-5C89-5B4A-905F-251089C366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54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step was to check the distribution of tuition</a:t>
            </a:r>
            <a:r>
              <a:rPr lang="en-US" baseline="0" dirty="0" smtClean="0"/>
              <a:t> cost, which I found to be fairly n</a:t>
            </a:r>
            <a:r>
              <a:rPr lang="en-US" dirty="0" smtClean="0"/>
              <a:t>ormally</a:t>
            </a:r>
            <a:r>
              <a:rPr lang="en-US" baseline="0" dirty="0" smtClean="0"/>
              <a:t> distributed, so I decided not to transform as to not lose any interpretability.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A4927-5C89-5B4A-905F-251089C366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06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A4927-5C89-5B4A-905F-251089C366A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7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Exponential</a:t>
            </a:r>
            <a:r>
              <a:rPr lang="en-US" baseline="0" dirty="0" smtClean="0"/>
              <a:t> increase over past 30 years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affordability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Concern over debt burden. 2/3 borrow. On average 25k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</a:t>
            </a:r>
            <a:r>
              <a:rPr lang="en-US" baseline="0" dirty="0" smtClean="0"/>
              <a:t> Whether I can </a:t>
            </a:r>
            <a:r>
              <a:rPr lang="en-US" baseline="0" smtClean="0"/>
              <a:t>pin point driving factors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A4927-5C89-5B4A-905F-251089C366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75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2000 colleges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20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A4927-5C89-5B4A-905F-251089C366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74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6 categories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Admission rate &amp; </a:t>
            </a:r>
            <a:r>
              <a:rPr lang="en-US" baseline="0" dirty="0" err="1" smtClean="0"/>
              <a:t>avg</a:t>
            </a:r>
            <a:r>
              <a:rPr lang="en-US" baseline="0" dirty="0" smtClean="0"/>
              <a:t> financial need awarded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Exclusivity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Plots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Next slide, bottom left graph for admission rate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A4927-5C89-5B4A-905F-251089C366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59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-admission rate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-financial need awarded – higher cost, more need to borrow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-mean imputing?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A4927-5C89-5B4A-905F-251089C366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55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A4927-5C89-5B4A-905F-251089C366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56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A4927-5C89-5B4A-905F-251089C366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37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A4927-5C89-5B4A-905F-251089C366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3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-Admission Rate</a:t>
            </a:r>
          </a:p>
          <a:p>
            <a:r>
              <a:rPr lang="en-US" dirty="0" smtClean="0"/>
              <a:t>-International</a:t>
            </a:r>
            <a:r>
              <a:rPr lang="en-US" baseline="0" dirty="0" smtClean="0"/>
              <a:t> students more likely to pay – maybe not an issue for colleges that have a large amount of financial need</a:t>
            </a:r>
          </a:p>
          <a:p>
            <a:r>
              <a:rPr lang="en-US" baseline="0" dirty="0" smtClean="0"/>
              <a:t>-Women – Scripps, Barnard, Juilliard </a:t>
            </a:r>
          </a:p>
          <a:p>
            <a:r>
              <a:rPr lang="en-US" baseline="0" dirty="0" smtClean="0"/>
              <a:t>- Percent graduating / ACT = good students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A4927-5C89-5B4A-905F-251089C366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06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7D525BB-DA17-4BA0-B3C8-3AC3ABC827E6}" type="datetimeFigureOut">
              <a:rPr lang="en-US" smtClean="0"/>
              <a:t>1/25/18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07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ollegedata.com/cs/data/college/college_pg01_tmpl.jhtml?schoolId=94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FBDCECDC-EEE3-4128-AA5E-82A8C08796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260EDE0-989C-4E16-AF94-F652294D82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F3985C0-E548-44D2-B30E-F3E42DADE1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US" sz="4800" dirty="0"/>
              <a:t>What’s Driving College Costs Higher?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rgbClr val="FFFFFF"/>
                </a:solidFill>
              </a:rPr>
              <a:t>Kevin Stern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62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2579DAE-C141-48DB-810E-C070C300819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2FD90C3-6350-4D5B-9738-6E94EDF30F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1497DE5-0939-4D1D-9350-0C5E1B209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CCC70ED-6C63-4537-B7EB-51990D6C0A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76E24C1-2968-40DC-A36E-F6B85F0F075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5194" y="905933"/>
            <a:ext cx="9164542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7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C2579DAE-C141-48DB-810E-C070C300819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2FD90C3-6350-4D5B-9738-6E94EDF30F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41497DE5-0939-4D1D-9350-0C5E1B209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5CCC70ED-6C63-4537-B7EB-51990D6C0A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B76E24C1-2968-40DC-A36E-F6B85F0F075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0264" y="905933"/>
            <a:ext cx="10505209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0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2579DAE-C141-48DB-810E-C070C300819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02FD90C3-6350-4D5B-9738-6E94EDF30F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478296"/>
            <a:ext cx="10905066" cy="33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5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endParaRPr lang="en-US" dirty="0" smtClean="0"/>
          </a:p>
          <a:p>
            <a:pPr fontAlgn="base"/>
            <a:r>
              <a:rPr lang="en-US" sz="2800" dirty="0" smtClean="0"/>
              <a:t>What else could be contributing to the cost of tuition?</a:t>
            </a:r>
          </a:p>
          <a:p>
            <a:pPr fontAlgn="base"/>
            <a:endParaRPr lang="en-US" sz="2800" dirty="0"/>
          </a:p>
          <a:p>
            <a:pPr fontAlgn="base"/>
            <a:r>
              <a:rPr lang="en-US" sz="2800" dirty="0" smtClean="0"/>
              <a:t>Next steps</a:t>
            </a:r>
            <a:endParaRPr lang="en-US" sz="2800" dirty="0"/>
          </a:p>
          <a:p>
            <a:pPr fontAlgn="base"/>
            <a:endParaRPr lang="en-US" dirty="0" smtClean="0"/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57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2C0B2E1-0268-42EC-ABD3-94F81A05BCB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D2256B4-48EA-40FC-BBC0-AA1EE6E008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D44BCCA-102D-4A9D-B1E4-2450CAF0B05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8C6E698C-8155-4B8B-BDC9-B7299772B50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A549DE7-671D-4575-AF43-858FD99981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22D9B36-9BE7-472B-8808-7E0D681073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09525C9A-1972-4836-BA7A-706C946EF4D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1832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2C0B2E1-0268-42EC-ABD3-94F81A05BCB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D2256B4-48EA-40FC-BBC0-AA1EE6E008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D44BCCA-102D-4A9D-B1E4-2450CAF0B05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8C6E698C-8155-4B8B-BDC9-B7299772B50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A549DE7-671D-4575-AF43-858FD99981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22D9B36-9BE7-472B-8808-7E0D681073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09525C9A-1972-4836-BA7A-706C946EF4D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Technical Appendix</a:t>
            </a:r>
          </a:p>
        </p:txBody>
      </p:sp>
    </p:spTree>
    <p:extLst>
      <p:ext uri="{BB962C8B-B14F-4D97-AF65-F5344CB8AC3E}">
        <p14:creationId xmlns:p14="http://schemas.microsoft.com/office/powerpoint/2010/main" val="132950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E4490D0-3672-446A-AC12-B4830333BD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9CB82C2-DF65-4EC1-8280-F201D50F5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7E1D4427-852B-4B37-8E76-0E9F1810BA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FA4CD5CB-D209-4D70-8CA4-629731C5921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593ACC25-C262-417A-8AA9-0641C772BDB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4C27B90-DF2B-4D00-BA07-18ED774CD2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5C6A2BAE-B461-4B55-8E1F-0722ABDD139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999" y="903408"/>
            <a:ext cx="6912217" cy="45275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Distribution of Tuition Cost</a:t>
            </a:r>
          </a:p>
        </p:txBody>
      </p:sp>
    </p:spTree>
    <p:extLst>
      <p:ext uri="{BB962C8B-B14F-4D97-AF65-F5344CB8AC3E}">
        <p14:creationId xmlns:p14="http://schemas.microsoft.com/office/powerpoint/2010/main" val="4110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2579DAE-C141-48DB-810E-C070C300819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2FD90C3-6350-4D5B-9738-6E94EDF30F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186" y="643467"/>
            <a:ext cx="7509628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1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5" y="777480"/>
            <a:ext cx="6591309" cy="45315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29999" y="639097"/>
            <a:ext cx="5458841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Alpha Selection for Final Set of Features through Lasso Regularization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03804" y="5427981"/>
            <a:ext cx="37798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List of alphas =[</a:t>
            </a:r>
            <a:r>
              <a:rPr lang="en-US" sz="1400" dirty="0"/>
              <a:t>1e-5,1e-4,1e-3,1e-2,1e-1,0,1,100]</a:t>
            </a:r>
          </a:p>
        </p:txBody>
      </p:sp>
    </p:spTree>
    <p:extLst>
      <p:ext uri="{BB962C8B-B14F-4D97-AF65-F5344CB8AC3E}">
        <p14:creationId xmlns:p14="http://schemas.microsoft.com/office/powerpoint/2010/main" val="412814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112081"/>
            <a:ext cx="5985006" cy="45037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30000" y="639097"/>
            <a:ext cx="4813072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Polynomial Degree </a:t>
            </a:r>
            <a:r>
              <a:rPr lang="en-US" sz="2800" spc="-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Selection</a:t>
            </a:r>
            <a:endParaRPr lang="en-US" sz="2800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7945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xmlns="" id="{44CC594A-A820-450F-B363-C19201FCFE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59FAB3DA-E9ED-4574-ABCC-378BC0FF1B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53B8D6B0-55D6-48DC-86D8-FD95D5F118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04" y="640080"/>
            <a:ext cx="6700108" cy="557784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endParaRPr lang="en-US" sz="1500">
              <a:solidFill>
                <a:srgbClr val="FFFFFF"/>
              </a:solidFill>
            </a:endParaRPr>
          </a:p>
          <a:p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2370" y="516835"/>
            <a:ext cx="3084844" cy="2103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18712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2579DAE-C141-48DB-810E-C070C300819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2FD90C3-6350-4D5B-9738-6E94EDF30F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867" y="643467"/>
            <a:ext cx="7710266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44CC594A-A820-450F-B363-C19201FCFE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9FAB3DA-E9ED-4574-ABCC-378BC0FF1B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3B8D6B0-55D6-48DC-86D8-FD95D5F118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/>
          <a:srcRect r="1679"/>
          <a:stretch/>
        </p:blipFill>
        <p:spPr>
          <a:xfrm>
            <a:off x="4543161" y="315616"/>
            <a:ext cx="3494429" cy="48900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Final Model Coefficients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768" y="5205689"/>
            <a:ext cx="3822904" cy="131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3741B58E-3B65-4A01-A276-975AB2CF8A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AAC67C3-831B-4AB1-A259-DFB839CAFAF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54B3F04-9EAC-45C0-B3CE-0387EEA10A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SAMPLE DATA</a:t>
            </a:r>
            <a:br>
              <a:rPr lang="en-US" sz="3600" b="1">
                <a:solidFill>
                  <a:srgbClr val="FFFFFF"/>
                </a:solidFill>
              </a:rPr>
            </a:b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r>
              <a:rPr lang="en-US" sz="1400" dirty="0"/>
              <a:t>{'</a:t>
            </a:r>
            <a:r>
              <a:rPr lang="en-US" sz="1400" dirty="0" err="1"/>
              <a:t>nearestAirport</a:t>
            </a:r>
            <a:r>
              <a:rPr lang="en-US" sz="1400" dirty="0"/>
              <a:t>': u'20 mile(s) from campus in Lexington', '</a:t>
            </a:r>
            <a:r>
              <a:rPr lang="en-US" sz="1400" dirty="0" err="1"/>
              <a:t>freshmanHousingGuaranteed</a:t>
            </a:r>
            <a:r>
              <a:rPr lang="en-US" sz="1400" dirty="0"/>
              <a:t>': </a:t>
            </a:r>
            <a:r>
              <a:rPr lang="en-US" sz="1400" dirty="0" err="1"/>
              <a:t>u'Freshmen</a:t>
            </a:r>
            <a:r>
              <a:rPr lang="en-US" sz="1400" dirty="0"/>
              <a:t> are guaranteed housing', '</a:t>
            </a:r>
            <a:r>
              <a:rPr lang="en-US" sz="1400" dirty="0" err="1"/>
              <a:t>pctWithLoans</a:t>
            </a:r>
            <a:r>
              <a:rPr lang="en-US" sz="1400" dirty="0"/>
              <a:t>': u'70%', '</a:t>
            </a:r>
            <a:r>
              <a:rPr lang="en-US" sz="1400" dirty="0" err="1"/>
              <a:t>numGrad</a:t>
            </a:r>
            <a:r>
              <a:rPr lang="en-US" sz="1400" dirty="0"/>
              <a:t>': u'2,517', '</a:t>
            </a:r>
            <a:r>
              <a:rPr lang="en-US" sz="1400" dirty="0" err="1"/>
              <a:t>SATMath</a:t>
            </a:r>
            <a:r>
              <a:rPr lang="en-US" sz="1400" dirty="0"/>
              <a:t>': u'483 average ', 'ACT': u'22 average ', '</a:t>
            </a:r>
            <a:r>
              <a:rPr lang="en-US" sz="1400" dirty="0" err="1"/>
              <a:t>classSize</a:t>
            </a:r>
            <a:r>
              <a:rPr lang="en-US" sz="1400" dirty="0"/>
              <a:t>': u'2-9 students: 20% of classes', '</a:t>
            </a:r>
            <a:r>
              <a:rPr lang="en-US" sz="1400" dirty="0" err="1"/>
              <a:t>pctInternationalStudents</a:t>
            </a:r>
            <a:r>
              <a:rPr lang="en-US" sz="1400" dirty="0"/>
              <a:t>': u'1.6% from 44 countries', '</a:t>
            </a:r>
            <a:r>
              <a:rPr lang="en-US" sz="1400" dirty="0" err="1"/>
              <a:t>nearestTrain</a:t>
            </a:r>
            <a:r>
              <a:rPr lang="en-US" sz="1400" dirty="0"/>
              <a:t>': u'\xa0', 'id': u'944', '</a:t>
            </a:r>
            <a:r>
              <a:rPr lang="en-US" sz="1400" dirty="0" err="1"/>
              <a:t>totalCost</a:t>
            </a:r>
            <a:r>
              <a:rPr lang="en-US" sz="1400" dirty="0"/>
              <a:t>': [</a:t>
            </a:r>
            <a:r>
              <a:rPr lang="en-US" sz="1400" dirty="0" err="1"/>
              <a:t>u'In</a:t>
            </a:r>
            <a:r>
              <a:rPr lang="en-US" sz="1400" dirty="0"/>
              <a:t>-state: 22,014′,u′Out−of−state:22,014′,u′Out−of−state:31,792'], '</a:t>
            </a:r>
            <a:r>
              <a:rPr lang="en-US" sz="1400" dirty="0" err="1"/>
              <a:t>tuitionCost</a:t>
            </a:r>
            <a:r>
              <a:rPr lang="en-US" sz="1400" dirty="0"/>
              <a:t>': [</a:t>
            </a:r>
            <a:r>
              <a:rPr lang="en-US" sz="1400" dirty="0" err="1"/>
              <a:t>u'In</a:t>
            </a:r>
            <a:r>
              <a:rPr lang="en-US" sz="1400" dirty="0"/>
              <a:t>-state: 9,296′,u′Out−of−state:9,296′,u′Out−of−state:19,074'], '</a:t>
            </a:r>
            <a:r>
              <a:rPr lang="en-US" sz="1400" dirty="0" err="1"/>
              <a:t>roomCost</a:t>
            </a:r>
            <a:r>
              <a:rPr lang="en-US" sz="1400" dirty="0"/>
              <a:t>': [u'9,018′],′schoolColors′:u′Maroonandwhite′,′sportsDivision′:u′NCAADivisionI′,′sororities′:u′69,018′],′schoolColors′:u′Maroonandwhite′,′sportsDivision′:u′NCAADivisionI′,′sororities′:u′62,700'], '</a:t>
            </a:r>
            <a:r>
              <a:rPr lang="en-US" sz="1400" dirty="0" err="1"/>
              <a:t>numFaculty</a:t>
            </a:r>
            <a:r>
              <a:rPr lang="en-US" sz="1400" dirty="0"/>
              <a:t>': </a:t>
            </a:r>
            <a:r>
              <a:rPr lang="en-US" sz="1400" dirty="0" err="1"/>
              <a:t>u'Not</a:t>
            </a:r>
            <a:r>
              <a:rPr lang="en-US" sz="1400" dirty="0"/>
              <a:t> reported', '</a:t>
            </a:r>
            <a:r>
              <a:rPr lang="en-US" sz="1400" dirty="0" err="1"/>
              <a:t>areaPop</a:t>
            </a:r>
            <a:r>
              <a:rPr lang="en-US" sz="1400" dirty="0"/>
              <a:t>': u'32,550', '</a:t>
            </a:r>
            <a:r>
              <a:rPr lang="en-US" sz="1400" dirty="0" err="1"/>
              <a:t>campusSize</a:t>
            </a:r>
            <a:r>
              <a:rPr lang="en-US" sz="1400" dirty="0"/>
              <a:t>': u'500 acres', '</a:t>
            </a:r>
            <a:r>
              <a:rPr lang="en-US" sz="1400" dirty="0" err="1"/>
              <a:t>download_slot</a:t>
            </a:r>
            <a:r>
              <a:rPr lang="en-US" sz="1400" dirty="0"/>
              <a:t>': '</a:t>
            </a:r>
            <a:r>
              <a:rPr lang="en-US" sz="1400" dirty="0" err="1"/>
              <a:t>www.collegedata.com</a:t>
            </a:r>
            <a:r>
              <a:rPr lang="en-US" sz="1400" dirty="0"/>
              <a:t>', 'coed': </a:t>
            </a:r>
            <a:r>
              <a:rPr lang="en-US" sz="1400" dirty="0" err="1"/>
              <a:t>u'Yes</a:t>
            </a:r>
            <a:r>
              <a:rPr lang="en-US" sz="1400" dirty="0"/>
              <a:t>', '</a:t>
            </a:r>
            <a:r>
              <a:rPr lang="en-US" sz="1400" dirty="0" err="1"/>
              <a:t>pctAdvancedStudy</a:t>
            </a:r>
            <a:r>
              <a:rPr lang="en-US" sz="1400" dirty="0"/>
              <a:t>': </a:t>
            </a:r>
            <a:r>
              <a:rPr lang="en-US" sz="1400" dirty="0" err="1"/>
              <a:t>u'Not</a:t>
            </a:r>
            <a:r>
              <a:rPr lang="en-US" sz="1400" dirty="0"/>
              <a:t> reported', '</a:t>
            </a:r>
            <a:r>
              <a:rPr lang="en-US" sz="1400" dirty="0" err="1"/>
              <a:t>undergradMen</a:t>
            </a:r>
            <a:r>
              <a:rPr lang="en-US" sz="1400" dirty="0"/>
              <a:t>': u'8,181 (57.1%)', '</a:t>
            </a:r>
            <a:r>
              <a:rPr lang="en-US" sz="1400" dirty="0" err="1"/>
              <a:t>download_timeout</a:t>
            </a:r>
            <a:r>
              <a:rPr lang="en-US" sz="1400" dirty="0"/>
              <a:t>': 180.0, '</a:t>
            </a:r>
            <a:r>
              <a:rPr lang="en-US" sz="1400" dirty="0" err="1"/>
              <a:t>avgAge</a:t>
            </a:r>
            <a:r>
              <a:rPr lang="en-US" sz="1400" dirty="0"/>
              <a:t>': u'23', '</a:t>
            </a:r>
            <a:r>
              <a:rPr lang="en-US" sz="1400" dirty="0" err="1"/>
              <a:t>SATReading</a:t>
            </a:r>
            <a:r>
              <a:rPr lang="en-US" sz="1400" dirty="0"/>
              <a:t>': u'481 average ', '</a:t>
            </a:r>
            <a:r>
              <a:rPr lang="en-US" sz="1400" dirty="0" err="1"/>
              <a:t>gotFinancialNeed</a:t>
            </a:r>
            <a:r>
              <a:rPr lang="en-US" sz="1400" dirty="0"/>
              <a:t>': u'7,775 (97.6%) of applicants with financial need', 'fraternities': u' 8% of men participate', '</a:t>
            </a:r>
            <a:r>
              <a:rPr lang="en-US" sz="1400" dirty="0" err="1"/>
              <a:t>avgIndebtness</a:t>
            </a:r>
            <a:r>
              <a:rPr lang="en-US" sz="1400" dirty="0"/>
              <a:t>': u' 34,358′,′mascot′:u′Colonel′,′bookCost′:[u′34,358′,′mascot′:u′Colonel′,′bookCost′:[u′1,000'], '</a:t>
            </a:r>
            <a:r>
              <a:rPr lang="en-US" sz="1400" dirty="0" err="1"/>
              <a:t>avgAward</a:t>
            </a:r>
            <a:r>
              <a:rPr lang="en-US" sz="1400" dirty="0"/>
              <a:t>': u'$10,962', '</a:t>
            </a:r>
            <a:r>
              <a:rPr lang="en-US" sz="1400" dirty="0" err="1"/>
              <a:t>admissionRate</a:t>
            </a:r>
            <a:r>
              <a:rPr lang="en-US" sz="1400" dirty="0"/>
              <a:t>': u'71% of 10,215 applicants were admitted', 'name': </a:t>
            </a:r>
            <a:r>
              <a:rPr lang="en-US" sz="1400" dirty="0" err="1"/>
              <a:t>u'Eastern</a:t>
            </a:r>
            <a:r>
              <a:rPr lang="en-US" sz="1400" dirty="0"/>
              <a:t> Kentucky University', '</a:t>
            </a:r>
            <a:r>
              <a:rPr lang="en-US" sz="1400" dirty="0" err="1"/>
              <a:t>SATWriting</a:t>
            </a:r>
            <a:r>
              <a:rPr lang="en-US" sz="1400" dirty="0"/>
              <a:t>': u'457 average ', '</a:t>
            </a:r>
            <a:r>
              <a:rPr lang="en-US" sz="1400" dirty="0" err="1"/>
              <a:t>url</a:t>
            </a:r>
            <a:r>
              <a:rPr lang="en-US" sz="1400" dirty="0"/>
              <a:t>': </a:t>
            </a:r>
            <a:r>
              <a:rPr lang="en-US" sz="1400" dirty="0" err="1"/>
              <a:t>u'</a:t>
            </a:r>
            <a:r>
              <a:rPr lang="en-US" sz="1400" u="sng" dirty="0" err="1">
                <a:hlinkClick r:id="rId2"/>
              </a:rPr>
              <a:t>https</a:t>
            </a:r>
            <a:r>
              <a:rPr lang="en-US" sz="1400" u="sng" dirty="0">
                <a:hlinkClick r:id="rId2"/>
              </a:rPr>
              <a:t>://www.collegedata.com/cs/data/college/college_pg01_tmpl.jhtml?schoolId=944</a:t>
            </a:r>
            <a:r>
              <a:rPr lang="en-US" sz="1400" dirty="0"/>
              <a:t>', '</a:t>
            </a:r>
            <a:r>
              <a:rPr lang="en-US" sz="1400" dirty="0" err="1"/>
              <a:t>institutionType</a:t>
            </a:r>
            <a:r>
              <a:rPr lang="en-US" sz="1400" dirty="0"/>
              <a:t>': </a:t>
            </a:r>
            <a:r>
              <a:rPr lang="en-US" sz="1400" dirty="0" err="1"/>
              <a:t>u'Public</a:t>
            </a:r>
            <a:r>
              <a:rPr lang="en-US" sz="1400" dirty="0"/>
              <a:t>', 'pctEmployedin6Mo': </a:t>
            </a:r>
            <a:r>
              <a:rPr lang="en-US" sz="1400" dirty="0" err="1"/>
              <a:t>u'Not</a:t>
            </a:r>
            <a:r>
              <a:rPr lang="en-US" sz="1400" dirty="0"/>
              <a:t> reported', 'depth': 6, '</a:t>
            </a:r>
            <a:r>
              <a:rPr lang="en-US" sz="1400" dirty="0" err="1"/>
              <a:t>download_latency</a:t>
            </a:r>
            <a:r>
              <a:rPr lang="en-US" sz="1400" dirty="0"/>
              <a:t>': 2.5333781242370605, '</a:t>
            </a:r>
            <a:r>
              <a:rPr lang="en-US" sz="1400" dirty="0" err="1"/>
              <a:t>undergradWomen</a:t>
            </a:r>
            <a:r>
              <a:rPr lang="en-US" sz="1400" dirty="0"/>
              <a:t>': u'8,181 (57.1%)'}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088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8199" y="2160884"/>
            <a:ext cx="5926973" cy="513002"/>
          </a:xfrm>
        </p:spPr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“Don't </a:t>
            </a:r>
            <a:r>
              <a:rPr lang="en-US" b="1" dirty="0">
                <a:solidFill>
                  <a:schemeClr val="tx1"/>
                </a:solidFill>
              </a:rPr>
              <a:t>Give Up on a College Because of Its Sticker </a:t>
            </a:r>
            <a:r>
              <a:rPr lang="en-US" b="1" dirty="0" smtClean="0">
                <a:solidFill>
                  <a:schemeClr val="tx1"/>
                </a:solidFill>
              </a:rPr>
              <a:t>Price”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593" y="3446182"/>
            <a:ext cx="4193771" cy="10253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23548" y="5042119"/>
            <a:ext cx="3892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“Financing </a:t>
            </a:r>
            <a:r>
              <a:rPr lang="en-US" sz="2000" b="1" dirty="0"/>
              <a:t>your college </a:t>
            </a:r>
            <a:r>
              <a:rPr lang="en-US" sz="2000" b="1" dirty="0" smtClean="0"/>
              <a:t>education”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1440581" y="5042119"/>
            <a:ext cx="4784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“Find </a:t>
            </a:r>
            <a:r>
              <a:rPr lang="en-US" b="1" dirty="0"/>
              <a:t>out how much colleges expect you to </a:t>
            </a:r>
            <a:r>
              <a:rPr lang="en-US" b="1" dirty="0" smtClean="0"/>
              <a:t>pay”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229961" y="3046072"/>
            <a:ext cx="29096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“Find </a:t>
            </a:r>
            <a:r>
              <a:rPr lang="en-US" sz="2000" b="1" dirty="0"/>
              <a:t>money for college</a:t>
            </a:r>
            <a:r>
              <a:rPr lang="en-US" sz="2000" b="1" dirty="0" smtClean="0"/>
              <a:t>!”</a:t>
            </a: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8422308" y="3046072"/>
            <a:ext cx="34934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“What </a:t>
            </a:r>
            <a:r>
              <a:rPr lang="en-US" sz="2000" b="1" dirty="0"/>
              <a:t>will college really cost</a:t>
            </a:r>
            <a:r>
              <a:rPr lang="en-US" sz="2000" b="1" dirty="0" smtClean="0"/>
              <a:t>?”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7482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3741B58E-3B65-4A01-A276-975AB2CF8A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AAC67C3-831B-4AB1-A259-DFB839CAFAF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54B3F04-9EAC-45C0-B3CE-0387EEA10A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/>
          <p:cNvSpPr txBox="1"/>
          <p:nvPr/>
        </p:nvSpPr>
        <p:spPr>
          <a:xfrm>
            <a:off x="1492982" y="1834052"/>
            <a:ext cx="4813072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2800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42016" y="605896"/>
            <a:ext cx="6413663" cy="5646208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 Math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 Reading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Admission Rate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Area Population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Age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Need Award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GPA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Indebtness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Campus Size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Freshman Housing Guaranteed?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99020" y="997527"/>
            <a:ext cx="4465227" cy="400420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Percent of Students who Got Financial Need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Institution Type (Private vs. Public)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 of Grad Students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 of Undergrad Students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Percent of International Students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Graduation Rate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Percent of Students with Loans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Percent of Undergrad Women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Class Size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1611" y="1834052"/>
            <a:ext cx="2743786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 dirty="0" smtClean="0">
                <a:solidFill>
                  <a:srgbClr val="FFFFFF"/>
                </a:solidFill>
              </a:rPr>
              <a:t>Full List of Features</a:t>
            </a:r>
            <a:endParaRPr lang="en-US" sz="3600" spc="-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05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E1AF813-2D2F-4B78-9216-388AF161ED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47181D2-95D5-4439-9BDF-14D4FDC7BD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4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3741B58E-3B65-4A01-A276-975AB2CF8A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AAC67C3-831B-4AB1-A259-DFB839CAFAF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54B3F04-9EAC-45C0-B3CE-0387EEA10A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/>
          <p:cNvSpPr txBox="1"/>
          <p:nvPr/>
        </p:nvSpPr>
        <p:spPr>
          <a:xfrm>
            <a:off x="1492982" y="1834052"/>
            <a:ext cx="4813072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2800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42016" y="605896"/>
            <a:ext cx="6413663" cy="5646208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 Math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 Reading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Admission Rate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Area Population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Age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Need Award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GPA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Indebtness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Campus Size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Freshman Housing Guaranteed?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99020" y="997527"/>
            <a:ext cx="4465227" cy="400420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Percent of Students who Got Financial Need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Institution Type (Private vs. Public)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 of Grad Students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 of Undergrad Students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Percent of International Students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Graduation Rate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Percent of Students with Loans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Percent of Undergrad Women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Class Size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1611" y="1834052"/>
            <a:ext cx="2743786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 dirty="0" smtClean="0">
                <a:solidFill>
                  <a:srgbClr val="FFFFFF"/>
                </a:solidFill>
              </a:rPr>
              <a:t>Full List of Features</a:t>
            </a:r>
            <a:endParaRPr lang="en-US" sz="3600" spc="-50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79287" y="4935346"/>
            <a:ext cx="1186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R</a:t>
            </a:r>
            <a:r>
              <a:rPr lang="en-US" dirty="0"/>
              <a:t>² </a:t>
            </a:r>
            <a:r>
              <a:rPr lang="en-US" dirty="0" smtClean="0"/>
              <a:t>= 0.620</a:t>
            </a:r>
          </a:p>
          <a:p>
            <a:r>
              <a:rPr lang="en-US" dirty="0" smtClean="0"/>
              <a:t>CV = 0.518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18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3741B58E-3B65-4A01-A276-975AB2CF8A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AAC67C3-831B-4AB1-A259-DFB839CAFAF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54B3F04-9EAC-45C0-B3CE-0387EEA10A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/>
          <p:cNvSpPr txBox="1"/>
          <p:nvPr/>
        </p:nvSpPr>
        <p:spPr>
          <a:xfrm>
            <a:off x="1492982" y="1834052"/>
            <a:ext cx="4813072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2800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42016" y="605896"/>
            <a:ext cx="6413663" cy="5646208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Reading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Admission Rate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Age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Need Award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Indebtness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99020" y="997527"/>
            <a:ext cx="4465227" cy="400420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 of Undergrad Students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Percent of International Students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Graduation Rate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Percent of Undergrad Women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Class Size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1611" y="1834052"/>
            <a:ext cx="2743786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 dirty="0" smtClean="0">
                <a:solidFill>
                  <a:srgbClr val="FFFFFF"/>
                </a:solidFill>
              </a:rPr>
              <a:t>Final List of Features</a:t>
            </a:r>
            <a:endParaRPr lang="en-US" sz="3600" spc="-50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79287" y="4935346"/>
            <a:ext cx="1186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R</a:t>
            </a:r>
            <a:r>
              <a:rPr lang="en-US" dirty="0"/>
              <a:t>² </a:t>
            </a:r>
            <a:r>
              <a:rPr lang="en-US" dirty="0" smtClean="0"/>
              <a:t>= 0.619</a:t>
            </a:r>
          </a:p>
          <a:p>
            <a:r>
              <a:rPr lang="en-US" dirty="0" smtClean="0"/>
              <a:t>CV = 0.528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52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2579DAE-C141-48DB-810E-C070C300819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2FD90C3-6350-4D5B-9738-6E94EDF30F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497DE5-0939-4D1D-9350-0C5E1B209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CCC70ED-6C63-4537-B7EB-51990D6C0A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76E24C1-2968-40DC-A36E-F6B85F0F075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946490" y="905933"/>
            <a:ext cx="1047136" cy="200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28" y="646415"/>
            <a:ext cx="10773597" cy="55651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929496" y="177919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CV R</a:t>
            </a:r>
            <a:r>
              <a:rPr lang="en-US" dirty="0" smtClean="0"/>
              <a:t>² = 0.528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93990" y="622665"/>
            <a:ext cx="1354362" cy="259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4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85405" y="2006931"/>
            <a:ext cx="24989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Admission Rate</a:t>
            </a:r>
          </a:p>
          <a:p>
            <a:endParaRPr lang="en-US" dirty="0" smtClean="0"/>
          </a:p>
          <a:p>
            <a:r>
              <a:rPr lang="en-US" dirty="0" smtClean="0"/>
              <a:t>% International Students</a:t>
            </a:r>
          </a:p>
          <a:p>
            <a:endParaRPr lang="en-US" dirty="0" smtClean="0"/>
          </a:p>
          <a:p>
            <a:r>
              <a:rPr lang="en-US" dirty="0" smtClean="0"/>
              <a:t>% Undergrad Women</a:t>
            </a:r>
          </a:p>
          <a:p>
            <a:endParaRPr lang="en-US" dirty="0" smtClean="0"/>
          </a:p>
          <a:p>
            <a:r>
              <a:rPr lang="en-US" dirty="0" smtClean="0"/>
              <a:t>% Graduating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5815</TotalTime>
  <Words>661</Words>
  <Application>Microsoft Macintosh PowerPoint</Application>
  <PresentationFormat>Widescreen</PresentationFormat>
  <Paragraphs>151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Calibri</vt:lpstr>
      <vt:lpstr>Calibri Light</vt:lpstr>
      <vt:lpstr>Retrospect</vt:lpstr>
      <vt:lpstr>What’s Driving College Costs Higher?</vt:lpstr>
      <vt:lpstr>PowerPoint Presentation</vt:lpstr>
      <vt:lpstr>Data Source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Features</vt:lpstr>
      <vt:lpstr>PowerPoint Presentation</vt:lpstr>
      <vt:lpstr>PowerPoint Presentation</vt:lpstr>
      <vt:lpstr>PowerPoint Presentation</vt:lpstr>
      <vt:lpstr>Takeaways</vt:lpstr>
      <vt:lpstr>Questions?</vt:lpstr>
      <vt:lpstr>Technical Appendix</vt:lpstr>
      <vt:lpstr>Distribution of Tuition Cost</vt:lpstr>
      <vt:lpstr>PowerPoint Presentation</vt:lpstr>
      <vt:lpstr>PowerPoint Presentation</vt:lpstr>
      <vt:lpstr>PowerPoint Presentation</vt:lpstr>
      <vt:lpstr>PowerPoint Presentation</vt:lpstr>
      <vt:lpstr>Final Model Coefficients</vt:lpstr>
      <vt:lpstr>SAMPLE DATA 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Stern</dc:creator>
  <cp:lastModifiedBy>Kevin Stern</cp:lastModifiedBy>
  <cp:revision>57</cp:revision>
  <dcterms:created xsi:type="dcterms:W3CDTF">2018-01-25T21:11:52Z</dcterms:created>
  <dcterms:modified xsi:type="dcterms:W3CDTF">2018-01-29T22:06:57Z</dcterms:modified>
</cp:coreProperties>
</file>